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1" r:id="rId14"/>
    <p:sldId id="270" r:id="rId15"/>
    <p:sldId id="271" r:id="rId16"/>
    <p:sldId id="272" r:id="rId17"/>
    <p:sldId id="273" r:id="rId18"/>
    <p:sldId id="268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3" r:id="rId28"/>
    <p:sldId id="284" r:id="rId29"/>
    <p:sldId id="28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57" d="100"/>
          <a:sy n="57" d="100"/>
        </p:scale>
        <p:origin x="434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4A9B6-4EE8-47DE-82E7-47A39FD7C184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85E2C-7DC6-4DB9-BE32-E96CE842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40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major waves of cholera in the early to mid 1800s in London,</a:t>
            </a:r>
          </a:p>
          <a:p>
            <a:r>
              <a:rPr lang="en-US" dirty="0"/>
              <a:t>largely thought to be spread by miasma ("dirty air")</a:t>
            </a:r>
          </a:p>
          <a:p>
            <a:r>
              <a:rPr lang="en-US" dirty="0"/>
              <a:t>John Snow believed cholera was spread through the Thames water</a:t>
            </a:r>
          </a:p>
          <a:p>
            <a:r>
              <a:rPr lang="en-US" dirty="0"/>
              <a:t>supply through an invisible creature that entered the body through</a:t>
            </a:r>
          </a:p>
          <a:p>
            <a:r>
              <a:rPr lang="en-US" dirty="0"/>
              <a:t>food and drink, caused the body to expel water, placing the creature</a:t>
            </a:r>
          </a:p>
          <a:p>
            <a:r>
              <a:rPr lang="en-US" dirty="0"/>
              <a:t>back in the Thames and causing epidemic waves</a:t>
            </a:r>
          </a:p>
          <a:p>
            <a:r>
              <a:rPr lang="en-US" dirty="0"/>
              <a:t>London passes ordinance requiring water utility companies to move</a:t>
            </a:r>
          </a:p>
          <a:p>
            <a:r>
              <a:rPr lang="en-US" dirty="0"/>
              <a:t>inlet pipe further up the Thames, above the city center, but not</a:t>
            </a:r>
          </a:p>
          <a:p>
            <a:r>
              <a:rPr lang="en-US" dirty="0"/>
              <a:t>everyone complies</a:t>
            </a:r>
          </a:p>
          <a:p>
            <a:r>
              <a:rPr lang="en-US" dirty="0"/>
              <a:t>Natural experiment: Lambeth water company moves its pipe</a:t>
            </a:r>
          </a:p>
          <a:p>
            <a:r>
              <a:rPr lang="en-US" dirty="0"/>
              <a:t>between 1849 and 1854; Southwark and Vauxhall water company</a:t>
            </a:r>
          </a:p>
          <a:p>
            <a:r>
              <a:rPr lang="en-US" dirty="0"/>
              <a:t>delayed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85E2C-7DC6-4DB9-BE32-E96CE8421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9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85E2C-7DC6-4DB9-BE32-E96CE84216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85E2C-7DC6-4DB9-BE32-E96CE84216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B9A4-225B-AF48-E161-388A45B7D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9F354-21AA-0386-18E1-D96F91812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EE6CE-BED7-E1ED-A797-0BCC40C0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F23B5-4E48-CD52-2032-A6BD452D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D5CB-9473-6480-8253-944538FA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4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BC1-FB9C-69DF-5DAE-7906F4CF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B1EF7-4E69-590D-DA7A-E633659C9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6C0F5-C8F7-6EC2-5B0E-4A1A1414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6C12-B258-D654-49FA-97EE8037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82E5-B5CF-1DCD-CA21-98D54A6F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126C0-AE96-73F3-C549-1A22BDFD5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1F005-E82C-A343-FFC6-B6420F6F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50440-641C-46AC-3213-BB246C13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D340-310A-B930-2680-9C55D615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EB59-E373-8989-1005-8B0F787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E23F-6BA4-F84D-6CCC-FB70FE36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86C1-E826-D6AC-0266-65D8A1CB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E3B99-4087-81BC-C9B0-7018374BB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DD248-FAD6-CEFF-A48C-530D6461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547B2-61B0-8B34-8A38-E1400F24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5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3F68-1209-B0D7-C2B0-C74DEC76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BEB8E-8B6F-AF7A-A62F-2D5125480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924CB-A88E-76F7-3FDD-BC9AE2D6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48741-E449-3DF2-445A-B8959A73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4265-33D5-1A73-CFA7-3B41DD29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6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720D-F271-C6AD-5385-D59B6472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383D-3223-6027-4F06-018A3B6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A91F-CCCD-D51F-B1B2-4CCF669FE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59BF5-9F74-DBB6-0A3E-34356127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4B53-2F70-D91B-99F1-D49F7AFF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9910B-1FC6-41DB-FBD3-69530B8F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DBE8-3E45-6CF9-D507-C28990C6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DB9C-4078-E535-5EA1-9CC31CF2B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16611-C543-6EC1-3C53-939863C2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E8E29-8549-AE32-F487-BEE3F6F1B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3EA61-AB1F-149A-1263-5917D00FB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AD626-2D44-0181-8DA8-696083DE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64047-6293-C1E9-3A81-78BE0084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A729-5537-C6E6-FA4D-3B1F5815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6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C20C-A373-2AC1-D1ED-31F5F38C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33D06-48A0-5E32-CE29-E2EDF884F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47433-D6F1-28A1-32E5-D1D65ABD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98EC2-913F-B36C-08DE-7F0CDB9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6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CA41A-A53E-F972-B2D2-05551408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5E0CF-DB30-DC61-AC4D-FD2F5711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A91C4-2BE9-21B0-3D6E-7911B112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87EE-9F6C-1F44-3F27-6BE5A991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D449-646B-3B00-43ED-88839AB7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FE55-9549-42FC-5C85-14A54592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DB57E-9A93-DCAE-7AA6-77102F5D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4527-0317-9339-7ECB-7DDD0E28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07475-9EF3-B2EB-D3F0-77E1BA54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9FF-BD20-07F2-1C89-50443DB0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C46E1-6184-BDAC-63E1-3D7C05A62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2493A-2529-A3A7-F31C-6254209BE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58AF1-7A53-9CF3-F6F9-9C10A945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62F84-C703-9C1C-F444-42EF96F6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C010B-FD45-6492-EEDC-EDFD701C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43C5D-047C-E253-072D-0B6E72B8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00250-5345-F094-E72A-3CBD63FF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3857C-24CD-7170-62FC-B3F642968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7DCB2-BEA7-4729-87D2-511E68B8A481}" type="datetimeFigureOut">
              <a:rPr lang="en-US" smtClean="0"/>
              <a:t>8/13/2024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80564-2464-41EE-52A3-0798EF856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3ACA-7443-A7FB-2B17-BF41485C1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ritishnewspaperarchive.co.uk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9623-2FF1-D942-E85B-B6032926C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9344A-3967-A5C4-945E-21AF4B725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4A320-8880-4B77-3C6D-3B995067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44"/>
            <a:ext cx="12192000" cy="61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5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418D-F994-0880-2483-2F76E3B2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5B27-574E-7341-5EC9-6FBC35B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B2FA7-918C-0043-F64A-A44D369E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8" y="55659"/>
            <a:ext cx="9906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11CF-DD12-90D2-DD7F-190EBAE6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04AE24-D89B-68B1-982F-2A12AEB7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2968"/>
            <a:ext cx="10515600" cy="298885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B2731-676C-BF00-BDCE-FF713B11C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39"/>
          <a:stretch/>
        </p:blipFill>
        <p:spPr>
          <a:xfrm>
            <a:off x="838200" y="365125"/>
            <a:ext cx="8257006" cy="29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1C8C-3D4A-D5EE-9039-5F5BF83B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155F-5180-BF17-D778-89EFB04CE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A0455-1894-6422-D372-591CD804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" y="0"/>
            <a:ext cx="9830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5CCE3B-80F7-166E-4B67-4D9B7612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35" y="0"/>
            <a:ext cx="95717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796F1-790F-E44D-0C79-4A3BE0BD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520E-C582-8950-096E-F6AFD30DB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8483D-F981-90ED-790D-1C5839DB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16" y="1165797"/>
            <a:ext cx="7145965" cy="557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54B3-3AC4-DD04-413C-3F58709FE4BF}"/>
              </a:ext>
            </a:extLst>
          </p:cNvPr>
          <p:cNvSpPr txBox="1"/>
          <p:nvPr/>
        </p:nvSpPr>
        <p:spPr>
          <a:xfrm>
            <a:off x="872386" y="-17443"/>
            <a:ext cx="1143623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Causal effects of minimum wage passage in NJ vs Penn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2C29C-2C20-3B9E-2693-805898EF31B5}"/>
              </a:ext>
            </a:extLst>
          </p:cNvPr>
          <p:cNvSpPr txBox="1"/>
          <p:nvPr/>
        </p:nvSpPr>
        <p:spPr>
          <a:xfrm>
            <a:off x="8348870" y="4420925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400B7-E9C1-4F31-C47E-A9467ADFB3CC}"/>
              </a:ext>
            </a:extLst>
          </p:cNvPr>
          <p:cNvSpPr txBox="1"/>
          <p:nvPr/>
        </p:nvSpPr>
        <p:spPr>
          <a:xfrm>
            <a:off x="8348870" y="405159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7281F-3418-2B0B-42FC-A83E72948802}"/>
                  </a:ext>
                </a:extLst>
              </p:cNvPr>
              <p:cNvSpPr txBox="1"/>
              <p:nvPr/>
            </p:nvSpPr>
            <p:spPr>
              <a:xfrm>
                <a:off x="8319375" y="5507537"/>
                <a:ext cx="1351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𝑃𝑜𝑠𝑡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7281F-3418-2B0B-42FC-A83E72948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375" y="5507537"/>
                <a:ext cx="135184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14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CFA3-D29E-08CB-E922-5D6DF1D9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3834-D8C4-2EE8-4E7A-6E9CF30B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7E4B9-CFDC-1BC9-9182-9EFE7D2B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0" y="0"/>
            <a:ext cx="957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6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5944-7CFD-4D3C-8C24-4D7EC65C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0CF01-0E6A-2433-A308-C6877AA54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0AB-7D52-F693-B3F2-99CCBF21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164749"/>
            <a:ext cx="9630746" cy="47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3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72E4-8195-55AD-A62F-92E3ABB5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5952A-375D-C1C2-55B2-D43D6EBC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F3728-BBE5-2D89-344E-6DF9F8D9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659"/>
            <a:ext cx="948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5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69DC-2EEB-E350-2AC9-8D52216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A9224-3D13-C6C0-50F6-04E3CF7A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D003A-945A-033B-EC4E-25636A5B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4" y="0"/>
            <a:ext cx="9785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1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16A-E2FE-C5F9-E184-DCC0E932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98BC4-DB1A-6511-9460-F953D98B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A8FC3-C8D6-945A-DD32-85751A78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3" y="0"/>
            <a:ext cx="11314863" cy="65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5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D41B-B9DB-700F-C172-933B6B6E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5779-EA68-8A65-FC0B-2EDECCAC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E3897-343D-D55D-195A-2125D5E1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67" y="0"/>
            <a:ext cx="9839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0CB2-FFAB-3EBB-904E-35E314BF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5AF9-EB98-22CB-7CB5-DCD5664E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2BBC4-BCAE-6DD4-C21C-7DF9ECF2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0" y="5576"/>
            <a:ext cx="923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9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ECC7-B4C0-10E1-05AB-6E495CB9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8EDC-B3A1-F7E2-ACFD-640347DA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F19BA-5EB0-EF3A-1AFA-780511E5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0" y="174929"/>
            <a:ext cx="5841520" cy="4412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BCB6A-F7C8-81DA-7379-C04572F2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86" y="1585184"/>
            <a:ext cx="6740075" cy="2454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2DCAC-55D5-1640-7D89-E838D6F2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93754"/>
            <a:ext cx="9220012" cy="226424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466301-1C64-571B-75ED-98396533B74D}"/>
              </a:ext>
            </a:extLst>
          </p:cNvPr>
          <p:cNvCxnSpPr/>
          <p:nvPr/>
        </p:nvCxnSpPr>
        <p:spPr>
          <a:xfrm>
            <a:off x="5796501" y="6683071"/>
            <a:ext cx="2496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4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32D5-8C83-DC91-68D1-0176391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8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II. Paper with codes: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45393-E4B8-8257-1C67-D099B21E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3780" y="901082"/>
            <a:ext cx="6507030" cy="58563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40145-0629-1E93-51D6-70E8B1F7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39" y="100591"/>
            <a:ext cx="6180359" cy="10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2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9CFE5-207D-F9A8-3E1A-27CFD57E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Motivation – Historic Fertility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5135-05A3-FEA1-B067-0405B499E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888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The central research question concerns of fertility transitions in industrialized society </a:t>
            </a:r>
          </a:p>
          <a:p>
            <a:r>
              <a:rPr lang="en-US" sz="3200" dirty="0"/>
              <a:t>We commonly observe high income societies have decreasing family size; but, was economic development the only cause of the birth rate decline? </a:t>
            </a:r>
          </a:p>
          <a:p>
            <a:r>
              <a:rPr lang="en-US" sz="3200" dirty="0"/>
              <a:t>What is the direct cause; other than the children quantity and quality trade-off models, or women economic empowerment? 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 Possibly, the social norms regarding acceptance toward family planning and contraception overtaking traditional family values in the England Church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 We test this in the </a:t>
            </a:r>
            <a:r>
              <a:rPr lang="en-US" sz="3200" dirty="0" err="1">
                <a:sym typeface="Wingdings" panose="05000000000000000000" pitchFamily="2" charset="2"/>
              </a:rPr>
              <a:t>Bradlaugh</a:t>
            </a:r>
            <a:r>
              <a:rPr lang="en-US" sz="3200" dirty="0">
                <a:sym typeface="Wingdings" panose="05000000000000000000" pitchFamily="2" charset="2"/>
              </a:rPr>
              <a:t>-Beasant Trial against contraception books censorship during 1877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169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AF2-1D13-0637-8D03-05017C53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222001"/>
            <a:ext cx="6317974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Queen v. Charles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Bradlaugh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Annie Besant </a:t>
            </a:r>
          </a:p>
        </p:txBody>
      </p:sp>
      <p:pic>
        <p:nvPicPr>
          <p:cNvPr id="2050" name="Picture 2" descr="Birth Control On Trial - PressReader">
            <a:extLst>
              <a:ext uri="{FF2B5EF4-FFF2-40B4-BE49-F238E27FC236}">
                <a16:creationId xmlns:a16="http://schemas.microsoft.com/office/drawing/2014/main" id="{5F88A916-E717-63A9-1214-BF37E9D72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14493"/>
            <a:ext cx="6117323" cy="86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uits of Philosophy: A Treatise on the Population Question">
            <a:extLst>
              <a:ext uri="{FF2B5EF4-FFF2-40B4-BE49-F238E27FC236}">
                <a16:creationId xmlns:a16="http://schemas.microsoft.com/office/drawing/2014/main" id="{2893147B-10CF-EC8C-F9BC-68473991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53" y="2043485"/>
            <a:ext cx="3608247" cy="473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42ED4-D392-85BD-46CA-0C86E9B2CCBE}"/>
              </a:ext>
            </a:extLst>
          </p:cNvPr>
          <p:cNvSpPr txBox="1"/>
          <p:nvPr/>
        </p:nvSpPr>
        <p:spPr>
          <a:xfrm>
            <a:off x="111318" y="1859340"/>
            <a:ext cx="23764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Malthusian School of Thought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2800" dirty="0"/>
              <a:t>“Promote </a:t>
            </a:r>
          </a:p>
          <a:p>
            <a:r>
              <a:rPr lang="en-US" sz="2800" dirty="0"/>
              <a:t>access to family planning to the poor class”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094050-8DB2-C253-C1CB-F707C2795125}"/>
              </a:ext>
            </a:extLst>
          </p:cNvPr>
          <p:cNvCxnSpPr/>
          <p:nvPr/>
        </p:nvCxnSpPr>
        <p:spPr>
          <a:xfrm flipH="1">
            <a:off x="111318" y="3776870"/>
            <a:ext cx="23058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91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1A2CC2-C039-845B-870B-B2FD0B7F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55" y="71562"/>
            <a:ext cx="7941480" cy="404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02067-CCCF-621B-14C1-A1E837CA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23" y="3587426"/>
            <a:ext cx="5396721" cy="3120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96540-55D1-32A5-CEE9-E9EE0FBF07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64"/>
          <a:stretch/>
        </p:blipFill>
        <p:spPr>
          <a:xfrm>
            <a:off x="7909705" y="3587426"/>
            <a:ext cx="4119784" cy="30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0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032C-B385-A515-A0AA-2AF63EAA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fact within the UK in 1877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A694EE-30E7-9ED5-F4C4-7B8F77DEE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F13A7-FBF3-8FC9-B493-3BB9C4C1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88"/>
            <a:ext cx="12192000" cy="50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030E-61AD-2E3A-F37F-FD9A0CDD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6982A-9BFC-89A1-A151-2EBE7B221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Model: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𝐶h𝑖𝑙𝑑𝑟𝑒𝑛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h𝑜𝑢𝑠𝑒h𝑜𝑙𝑑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Outside UK IPUMS-Census: in Canada 1881 and in the US 1880 </a:t>
                </a:r>
              </a:p>
              <a:p>
                <a:pPr lvl="1"/>
                <a:r>
                  <a:rPr lang="en-US" dirty="0"/>
                  <a:t>They come up with measures of yearly birth decision (from child’s age)</a:t>
                </a:r>
              </a:p>
              <a:p>
                <a:pPr lvl="1"/>
                <a:r>
                  <a:rPr lang="en-US" dirty="0"/>
                  <a:t>Has country of origins, occupations and religions </a:t>
                </a:r>
              </a:p>
              <a:p>
                <a:pPr lvl="1"/>
                <a:r>
                  <a:rPr lang="en-US" dirty="0"/>
                  <a:t>Cluster standard errors at county and district levels </a:t>
                </a:r>
              </a:p>
              <a:p>
                <a:r>
                  <a:rPr lang="en-US" dirty="0"/>
                  <a:t>UK’s Newspaper searchable archive: </a:t>
                </a:r>
                <a:r>
                  <a:rPr lang="en-US" b="0" i="0" u="none" strike="noStrike" baseline="0" dirty="0">
                    <a:latin typeface="CMR10"/>
                    <a:hlinkClick r:id="rId2"/>
                  </a:rPr>
                  <a:t>https://britishnewspaperarchive.co.uk</a:t>
                </a:r>
                <a:r>
                  <a:rPr lang="en-US" b="0" i="0" u="none" strike="noStrike" baseline="0" dirty="0">
                    <a:latin typeface="CMR10"/>
                  </a:rPr>
                  <a:t>.</a:t>
                </a:r>
              </a:p>
              <a:p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6982A-9BFC-89A1-A151-2EBE7B221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74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01E3-FE62-B588-F6A4-F8AED74E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A4796-9861-A760-4254-8A29325BA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438" y="408104"/>
            <a:ext cx="9198546" cy="6041791"/>
          </a:xfrm>
        </p:spPr>
      </p:pic>
    </p:spTree>
    <p:extLst>
      <p:ext uri="{BB962C8B-B14F-4D97-AF65-F5344CB8AC3E}">
        <p14:creationId xmlns:p14="http://schemas.microsoft.com/office/powerpoint/2010/main" val="79712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22DF-9FA7-9BC1-1780-07473BD1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UK Newspapers opening date helps define </a:t>
            </a:r>
            <a:br>
              <a:rPr lang="en-US" sz="3600" b="1" dirty="0"/>
            </a:br>
            <a:r>
              <a:rPr lang="en-US" sz="3600" b="1" dirty="0">
                <a:solidFill>
                  <a:srgbClr val="0070C0"/>
                </a:solidFill>
              </a:rPr>
              <a:t>long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v.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short</a:t>
            </a:r>
            <a:r>
              <a:rPr lang="en-US" sz="3600" b="1" dirty="0"/>
              <a:t> exposure-to-trial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CCEE6-5FF8-A88D-790C-7D410458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CBEF-5BC1-4A03-4E65-4386400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4" y="1441830"/>
            <a:ext cx="8755385" cy="455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6A27F-5B91-12AD-D0F5-384D4A0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" y="5743419"/>
            <a:ext cx="11441122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0976-7017-F920-508C-6FFF823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10DA-80C6-6EDF-953C-74D782926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B049-AC86-BA48-90DB-18AAA53A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16" y="0"/>
            <a:ext cx="897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3AE7-E664-EA0A-DF7C-4CACA18C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E8992-63E3-52E8-B3BD-E5074CDC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32A7-70D3-1783-5A84-D96B3D6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23" y="0"/>
            <a:ext cx="92739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0F34F-F5FE-8DB6-9A89-4B3A339A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115" y="681036"/>
            <a:ext cx="926177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B96D-7D59-A426-76CE-4C59FFFF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8342-8ED1-D61B-E42A-52B7EA21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3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2FB2-47CD-2C12-29F1-659AF6BF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E508-EB62-B7C9-9C26-50915730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F6BE4-792C-A557-68F8-07DBF3A5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24" y="0"/>
            <a:ext cx="9264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0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BF8D-C46C-FCD1-D8D1-87DBC61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898F-AF18-1C67-3B4F-B1E9421B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94522-F675-60C2-C7B6-CF21EDA1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76" y="0"/>
            <a:ext cx="97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773AE-A87B-D541-710E-04334F451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96"/>
          <a:stretch/>
        </p:blipFill>
        <p:spPr>
          <a:xfrm>
            <a:off x="238539" y="537873"/>
            <a:ext cx="11553245" cy="3533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32C4B-70E7-877B-C060-A1DA6D2B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using Regression (OLS)</a:t>
            </a:r>
            <a:br>
              <a:rPr lang="en-US" dirty="0"/>
            </a:br>
            <a:r>
              <a:rPr lang="en-US" sz="2800" dirty="0"/>
              <a:t>Model: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2EF8C-79DD-AF5C-AEEB-868AB4E6CC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63165"/>
                <a:ext cx="10515600" cy="27715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dirty="0">
                    <a:latin typeface="Cambria Math" panose="02040503050406030204" pitchFamily="18" charset="0"/>
                  </a:rPr>
                  <a:t>what is the causal effect of 1877 </a:t>
                </a:r>
                <a:r>
                  <a:rPr lang="en-US" dirty="0" err="1">
                    <a:latin typeface="Cambria Math" panose="02040503050406030204" pitchFamily="18" charset="0"/>
                  </a:rPr>
                  <a:t>Bradlaugh</a:t>
                </a:r>
                <a:r>
                  <a:rPr lang="en-US" dirty="0">
                    <a:latin typeface="Cambria Math" panose="02040503050406030204" pitchFamily="18" charset="0"/>
                  </a:rPr>
                  <a:t> Beasant Trial on the British diasporas in Canada?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Data: using Pop Census 3 years before-after (for females only)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Model: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𝐶h𝑖𝑙𝑑𝑟𝑒𝑛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h𝑜𝑢𝑠𝑒h𝑜𝑙𝑑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2EF8C-79DD-AF5C-AEEB-868AB4E6C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63165"/>
                <a:ext cx="10515600" cy="2771589"/>
              </a:xfrm>
              <a:blipFill>
                <a:blip r:embed="rId3"/>
                <a:stretch>
                  <a:fillRect l="-1217" t="-4176" r="-1855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14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3F6F-928A-B698-110D-3C9E7A3E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E23D-1580-A0CE-EDAA-40A8D438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0A924-4610-6859-FC7A-54A608C6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80" y="0"/>
            <a:ext cx="10854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0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068C-D81F-30DA-A66B-3DCC252B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D459-B364-5506-020E-108F4C03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21473-94AF-FFB9-47F6-42EA8A9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733"/>
            <a:ext cx="8158038" cy="2983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972F6-BC06-E3D5-65D3-4E29130E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8681"/>
            <a:ext cx="7402664" cy="24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4728-7AA6-3C84-0EC9-CA32ED8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2FC8-DD21-AA26-EE50-57F359E8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A0C93-9280-6829-5C3C-D707752B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2047"/>
            <a:ext cx="9565419" cy="3109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D4A30-9FF7-86BD-B755-A7115116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" y="2717875"/>
            <a:ext cx="6928371" cy="41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2506</TotalTime>
  <Words>424</Words>
  <Application>Microsoft Office PowerPoint</Application>
  <PresentationFormat>Widescreen</PresentationFormat>
  <Paragraphs>50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CMR10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using Regression (OLS)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Paper with codes:</vt:lpstr>
      <vt:lpstr>Motivation – Historic Fertility Transition</vt:lpstr>
      <vt:lpstr>The Queen v. Charles Bradlaugh and Annie Besant </vt:lpstr>
      <vt:lpstr>PowerPoint Presentation</vt:lpstr>
      <vt:lpstr>Base fact within the UK in 1877</vt:lpstr>
      <vt:lpstr>Research Design</vt:lpstr>
      <vt:lpstr>PowerPoint Presentation</vt:lpstr>
      <vt:lpstr>UK Newspapers opening date helps define  long v. short exposure-to-trial groups 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le.minh.77t@st.kyoto-u.ac.jp</dc:creator>
  <cp:lastModifiedBy>le.minh.77t@st.kyoto-u.ac.jp</cp:lastModifiedBy>
  <cp:revision>195</cp:revision>
  <dcterms:created xsi:type="dcterms:W3CDTF">2024-08-05T17:09:04Z</dcterms:created>
  <dcterms:modified xsi:type="dcterms:W3CDTF">2024-08-15T03:01:05Z</dcterms:modified>
</cp:coreProperties>
</file>